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85" r:id="rId6"/>
    <p:sldId id="284" r:id="rId7"/>
    <p:sldId id="260" r:id="rId8"/>
    <p:sldId id="262" r:id="rId9"/>
    <p:sldId id="263" r:id="rId10"/>
    <p:sldId id="264" r:id="rId11"/>
    <p:sldId id="265" r:id="rId12"/>
    <p:sldId id="266" r:id="rId13"/>
    <p:sldId id="267" r:id="rId14"/>
    <p:sldId id="286" r:id="rId15"/>
    <p:sldId id="268" r:id="rId16"/>
    <p:sldId id="269" r:id="rId17"/>
    <p:sldId id="270" r:id="rId18"/>
    <p:sldId id="288" r:id="rId19"/>
    <p:sldId id="289" r:id="rId20"/>
    <p:sldId id="290" r:id="rId21"/>
    <p:sldId id="291" r:id="rId22"/>
    <p:sldId id="294" r:id="rId23"/>
    <p:sldId id="295" r:id="rId24"/>
    <p:sldId id="296" r:id="rId25"/>
    <p:sldId id="297" r:id="rId26"/>
    <p:sldId id="298" r:id="rId27"/>
    <p:sldId id="299" r:id="rId28"/>
    <p:sldId id="300" r:id="rId29"/>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6"/>
    <p:restoredTop sz="94737"/>
  </p:normalViewPr>
  <p:slideViewPr>
    <p:cSldViewPr>
      <p:cViewPr varScale="1">
        <p:scale>
          <a:sx n="101" d="100"/>
          <a:sy n="101" d="100"/>
        </p:scale>
        <p:origin x="216" y="696"/>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17/09/2024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15</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22</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25</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17/09/2024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pic>
        <p:nvPicPr>
          <p:cNvPr id="3" name="Picture 2"/>
          <p:cNvPicPr>
            <a:picLocks noChangeAspect="1"/>
          </p:cNvPicPr>
          <p:nvPr/>
        </p:nvPicPr>
        <p:blipFill>
          <a:blip r:embed="rId3"/>
          <a:stretch/>
        </p:blipFill>
        <p:spPr bwMode="auto">
          <a:xfrm>
            <a:off x="8256240" y="2085032"/>
            <a:ext cx="3416300" cy="3238500"/>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4"/>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pic>
        <p:nvPicPr>
          <p:cNvPr id="4" name="Picture 3">
            <a:extLst>
              <a:ext uri="{FF2B5EF4-FFF2-40B4-BE49-F238E27FC236}">
                <a16:creationId xmlns:a16="http://schemas.microsoft.com/office/drawing/2014/main" id="{8FB1E2C6-961D-E420-6DC3-672ECB69F702}"/>
              </a:ext>
            </a:extLst>
          </p:cNvPr>
          <p:cNvPicPr>
            <a:picLocks noChangeAspect="1"/>
          </p:cNvPicPr>
          <p:nvPr/>
        </p:nvPicPr>
        <p:blipFill>
          <a:blip r:embed="rId8"/>
          <a:stretch/>
        </p:blipFill>
        <p:spPr bwMode="auto">
          <a:xfrm>
            <a:off x="7464152" y="2442038"/>
            <a:ext cx="3416300" cy="3238500"/>
          </a:xfrm>
          <a:prstGeom prst="rect">
            <a:avLst/>
          </a:prstGeom>
          <a:effectLst>
            <a:outerShdw blurRad="50800" dist="38100" dir="2700000" algn="tl" rotWithShape="0">
              <a:prstClr val="black">
                <a:alpha val="40000"/>
              </a:prstClr>
            </a:outerShdw>
          </a:effectLst>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816977"/>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does the V6 UI let you select only a single organization for a central function?</a:t>
            </a:r>
          </a:p>
          <a:p>
            <a:pPr marL="457200" indent="-457200" algn="just">
              <a:buFont typeface="Arial" panose="020B0604020202020204" pitchFamily="34" charset="0"/>
              <a:buChar char="•"/>
              <a:defRPr/>
            </a:pPr>
            <a:r>
              <a:rPr lang="en-GB" sz="2400" b="0" i="0" dirty="0">
                <a:solidFill>
                  <a:srgbClr val="212529"/>
                </a:solidFill>
                <a:latin typeface="Mulish"/>
              </a:rPr>
              <a:t>Why does one of the nodes show up as a Main process and also as a Child one? </a:t>
            </a:r>
          </a:p>
          <a:p>
            <a:pPr marL="457200" indent="-457200" algn="just">
              <a:buFont typeface="Arial" panose="020B0604020202020204" pitchFamily="34" charset="0"/>
              <a:buChar char="•"/>
              <a:defRPr/>
            </a:pPr>
            <a:r>
              <a:rPr lang="en-GB" sz="2400" b="0" i="0" dirty="0">
                <a:solidFill>
                  <a:srgbClr val="212529"/>
                </a:solidFill>
                <a:latin typeface="Mulish"/>
              </a:rPr>
              <a:t>Can you spot on the </a:t>
            </a:r>
            <a:r>
              <a:rPr lang="en-GB" sz="2400" dirty="0">
                <a:solidFill>
                  <a:srgbClr val="212529"/>
                </a:solidFill>
                <a:latin typeface="Mulish"/>
              </a:rPr>
              <a:t>algorithm source code: </a:t>
            </a:r>
            <a:r>
              <a:rPr lang="en-GB" sz="2400" b="1" dirty="0">
                <a:hlinkClick r:id="rId3"/>
              </a:rPr>
              <a:t>https://bit.ly/v6-federarted-avg</a:t>
            </a:r>
            <a:r>
              <a:rPr lang="en-GB" sz="2400" b="1" dirty="0"/>
              <a:t> </a:t>
            </a:r>
            <a:r>
              <a:rPr lang="en-GB" sz="2400" dirty="0"/>
              <a:t>why does this happen?</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JSON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1" i="1" dirty="0">
                <a:solidFill>
                  <a:srgbClr val="00B050"/>
                </a:solidFill>
                <a:latin typeface="Mulish"/>
              </a:rPr>
              <a:t> </a:t>
            </a:r>
            <a:r>
              <a:rPr lang="en-GB" sz="2400" b="1" i="1" dirty="0" err="1">
                <a:solidFill>
                  <a:srgbClr val="00B050"/>
                </a:solidFill>
                <a:latin typeface="Mulish"/>
              </a:rPr>
              <a:t>central_average</a:t>
            </a:r>
            <a:r>
              <a:rPr lang="en-GB" sz="2400" b="1" i="1" dirty="0">
                <a:solidFill>
                  <a:srgbClr val="00B050"/>
                </a:solidFill>
                <a:latin typeface="Mulish"/>
              </a:rPr>
              <a:t> </a:t>
            </a:r>
            <a:r>
              <a:rPr lang="en-GB" sz="2400" b="0" i="0" dirty="0">
                <a:solidFill>
                  <a:srgbClr val="383838"/>
                </a:solidFill>
                <a:effectLst/>
                <a:latin typeface="Mulish"/>
              </a:rPr>
              <a:t>function, unlike </a:t>
            </a:r>
            <a:r>
              <a:rPr lang="en-US" sz="2400" b="1" i="1" dirty="0">
                <a:solidFill>
                  <a:schemeClr val="accent2">
                    <a:lumMod val="75000"/>
                  </a:schemeClr>
                </a:solidFill>
              </a:rPr>
              <a:t> </a:t>
            </a:r>
            <a:r>
              <a:rPr lang="en-US" sz="2400" b="1" i="1" dirty="0" err="1">
                <a:solidFill>
                  <a:schemeClr val="accent2">
                    <a:lumMod val="75000"/>
                  </a:schemeClr>
                </a:solidFill>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BA0F69A-60A9-0EE1-C9FC-770E61C58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711" y="1418344"/>
            <a:ext cx="5951984" cy="2214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69099" y="4444955"/>
            <a:ext cx="545591" cy="545591"/>
          </a:xfrm>
          <a:prstGeom prst="rect">
            <a:avLst/>
          </a:prstGeom>
        </p:spPr>
      </p:pic>
    </p:spTree>
    <p:extLst>
      <p:ext uri="{BB962C8B-B14F-4D97-AF65-F5344CB8AC3E}">
        <p14:creationId xmlns:p14="http://schemas.microsoft.com/office/powerpoint/2010/main" val="9524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when executing</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US" dirty="0"/>
              <a:t>?</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939540"/>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400" b="0" i="0" dirty="0">
                <a:solidFill>
                  <a:srgbClr val="383838"/>
                </a:solidFill>
                <a:effectLst/>
                <a:latin typeface="Mulish"/>
              </a:rPr>
              <a:t>Look at the logs and discuss the following:</a:t>
            </a:r>
          </a:p>
          <a:p>
            <a:pPr algn="l"/>
            <a:endParaRPr lang="en-GB" sz="2400" b="0" i="0" dirty="0">
              <a:solidFill>
                <a:srgbClr val="383838"/>
              </a:solidFill>
              <a:effectLst/>
              <a:latin typeface="Mulish"/>
            </a:endParaRPr>
          </a:p>
          <a:p>
            <a:pPr algn="l">
              <a:buFont typeface="+mj-lt"/>
              <a:buAutoNum type="arabicPeriod"/>
            </a:pPr>
            <a:r>
              <a:rPr lang="en-GB" sz="2400" b="0" i="0" dirty="0">
                <a:solidFill>
                  <a:srgbClr val="212529"/>
                </a:solidFill>
                <a:effectLst/>
                <a:latin typeface="Mulish"/>
              </a:rPr>
              <a:t> Why did both </a:t>
            </a:r>
            <a:r>
              <a:rPr lang="en-GB" sz="2400" b="0" i="0" dirty="0" err="1">
                <a:solidFill>
                  <a:srgbClr val="212529"/>
                </a:solidFill>
                <a:effectLst/>
                <a:latin typeface="Mulish"/>
              </a:rPr>
              <a:t>partial_function</a:t>
            </a:r>
            <a:r>
              <a:rPr lang="en-GB" sz="2400" b="0" i="0" dirty="0">
                <a:solidFill>
                  <a:srgbClr val="212529"/>
                </a:solidFill>
                <a:effectLst/>
                <a:latin typeface="Mulish"/>
              </a:rPr>
              <a:t> and </a:t>
            </a:r>
            <a:r>
              <a:rPr lang="en-GB" sz="2400" b="0" i="0" dirty="0" err="1">
                <a:solidFill>
                  <a:srgbClr val="212529"/>
                </a:solidFill>
                <a:effectLst/>
                <a:latin typeface="Mulish"/>
              </a:rPr>
              <a:t>central_function</a:t>
            </a:r>
            <a:r>
              <a:rPr lang="en-GB" sz="2400" b="0" i="0" dirty="0">
                <a:solidFill>
                  <a:srgbClr val="212529"/>
                </a:solidFill>
                <a:effectLst/>
                <a:latin typeface="Mulish"/>
              </a:rPr>
              <a:t> crash? Check the source code </a:t>
            </a:r>
            <a:r>
              <a:rPr lang="en-GB" sz="2400" b="1" dirty="0">
                <a:hlinkClick r:id="rId3"/>
              </a:rPr>
              <a:t>https://bit.ly/v6-federarted-avg</a:t>
            </a:r>
            <a:endParaRPr lang="en-GB" sz="2400" b="0" i="0" dirty="0">
              <a:solidFill>
                <a:srgbClr val="212529"/>
              </a:solidFill>
              <a:effectLst/>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3068960"/>
            <a:ext cx="7962623" cy="954107"/>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 </a:t>
            </a:r>
            <a:endParaRPr lang="en-GB" sz="2400" b="0" i="0" dirty="0">
              <a:solidFill>
                <a:srgbClr val="383838"/>
              </a:solidFill>
              <a:effectLst/>
              <a:latin typeface="Mulish"/>
            </a:endParaRPr>
          </a:p>
        </p:txBody>
      </p:sp>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2787</TotalTime>
  <Words>1492</Words>
  <Application>Microsoft Macintosh PowerPoint</Application>
  <DocSecurity>0</DocSecurity>
  <PresentationFormat>Widescreen</PresentationFormat>
  <Paragraphs>186</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231</cp:revision>
  <dcterms:created xsi:type="dcterms:W3CDTF">2024-08-23T13:33:44Z</dcterms:created>
  <dcterms:modified xsi:type="dcterms:W3CDTF">2024-09-17T15:29:58Z</dcterms:modified>
  <cp:category/>
  <dc:identifier/>
  <cp:contentStatus/>
  <dc:language/>
  <cp:version/>
</cp:coreProperties>
</file>